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" roundtripDataSignature="AMtx7mg9VwA7h1Uua7r3HjVL+NZ5wSIL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89A9AFF2-0130-113F-998A-4BE819D89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72EEC0C6-4E71-3C5E-6AB4-1EDF8120B8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E545517F-9D49-CDCD-24F5-95E8999A3A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175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D7628C46-65BE-2329-D9B4-FD48D38EE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0B4CD787-23D9-9512-88CF-40A89A3DD4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759BD62E-B8D4-0694-7471-970CBD1EAA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1616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8059E3F0-F9C3-E5EA-DC54-61AB73722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DB0D0F6C-863D-BBBB-4680-A3FA6DD7C5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3E5BFBAE-F2AF-19E7-E366-F871978555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525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F9941C18-E03C-FF86-F991-BD419B398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3D0E026C-1B32-4FE9-BFF4-016690FD3E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5E0A35A7-DC0D-B288-6979-BED46ECE59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3652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81F215F0-C963-F572-9B64-408AAE10D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5E10F538-68A2-237D-5F87-665F032033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FCC3B74F-683A-20B7-791D-1309E34DCC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2445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3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/>
          <p:nvPr/>
        </p:nvSpPr>
        <p:spPr>
          <a:xfrm>
            <a:off x="0" y="1267297"/>
            <a:ext cx="12192000" cy="4838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5"/>
          <p:cNvSpPr txBox="1">
            <a:spLocks noGrp="1"/>
          </p:cNvSpPr>
          <p:nvPr>
            <p:ph type="ctrTitle"/>
          </p:nvPr>
        </p:nvSpPr>
        <p:spPr>
          <a:xfrm>
            <a:off x="363254" y="1564640"/>
            <a:ext cx="11465492" cy="22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6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ubTitle" idx="1"/>
          </p:nvPr>
        </p:nvSpPr>
        <p:spPr>
          <a:xfrm>
            <a:off x="363254" y="3950888"/>
            <a:ext cx="11465492" cy="186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" name="Google Shape;1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254" y="388306"/>
            <a:ext cx="5172814" cy="4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5" descr="R:\CENTRES\NCRM\Publicity\Logos\Other\TAB_col_white_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477" y="6249432"/>
            <a:ext cx="1181829" cy="50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5" descr="R:\CENTRES\NCRM\Publicity\Logos\Other\298px-University_of_Edinburgh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2607" y="6224270"/>
            <a:ext cx="504056" cy="50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5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4637" y="6252596"/>
            <a:ext cx="1853022" cy="46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5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3623" y="6277395"/>
            <a:ext cx="2164890" cy="459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60078" y="2178754"/>
            <a:ext cx="5612445" cy="686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2"/>
          </p:nvPr>
        </p:nvSpPr>
        <p:spPr>
          <a:xfrm>
            <a:off x="360078" y="3002666"/>
            <a:ext cx="5612445" cy="322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3"/>
          </p:nvPr>
        </p:nvSpPr>
        <p:spPr>
          <a:xfrm>
            <a:off x="6197252" y="2178754"/>
            <a:ext cx="5634670" cy="686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4"/>
          </p:nvPr>
        </p:nvSpPr>
        <p:spPr>
          <a:xfrm>
            <a:off x="6197252" y="3002666"/>
            <a:ext cx="5634670" cy="322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63254" y="967769"/>
            <a:ext cx="11465492" cy="972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63254" y="967769"/>
            <a:ext cx="11465492" cy="972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63254" y="967769"/>
            <a:ext cx="4408771" cy="104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5183188" y="967768"/>
            <a:ext cx="6645558" cy="518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2"/>
          </p:nvPr>
        </p:nvSpPr>
        <p:spPr>
          <a:xfrm>
            <a:off x="363254" y="2146178"/>
            <a:ext cx="4408771" cy="401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>
            <a:spLocks noGrp="1"/>
          </p:cNvSpPr>
          <p:nvPr>
            <p:ph type="pic" idx="2"/>
          </p:nvPr>
        </p:nvSpPr>
        <p:spPr>
          <a:xfrm>
            <a:off x="5183188" y="967770"/>
            <a:ext cx="6645558" cy="518919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63254" y="967769"/>
            <a:ext cx="4408771" cy="104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63254" y="2146178"/>
            <a:ext cx="4408771" cy="401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/>
          <p:nvPr/>
        </p:nvSpPr>
        <p:spPr>
          <a:xfrm>
            <a:off x="0" y="1267297"/>
            <a:ext cx="12192000" cy="4838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7"/>
          <p:cNvSpPr txBox="1">
            <a:spLocks noGrp="1"/>
          </p:cNvSpPr>
          <p:nvPr>
            <p:ph type="subTitle" idx="1"/>
          </p:nvPr>
        </p:nvSpPr>
        <p:spPr>
          <a:xfrm>
            <a:off x="363254" y="3950888"/>
            <a:ext cx="11465492" cy="186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6" name="Google Shape;2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254" y="388306"/>
            <a:ext cx="5172814" cy="4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7" descr="R:\CENTRES\NCRM\Publicity\Logos\Other\TAB_col_white_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477" y="6249432"/>
            <a:ext cx="1181829" cy="50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7" descr="R:\CENTRES\NCRM\Publicity\Logos\Other\298px-University_of_Edinburgh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2607" y="6224270"/>
            <a:ext cx="504056" cy="50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7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4637" y="6252596"/>
            <a:ext cx="1853022" cy="46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7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3623" y="6270251"/>
            <a:ext cx="2164890" cy="459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0" y="1267297"/>
            <a:ext cx="12192000" cy="4838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8"/>
          <p:cNvSpPr txBox="1">
            <a:spLocks noGrp="1"/>
          </p:cNvSpPr>
          <p:nvPr>
            <p:ph type="ctrTitle"/>
          </p:nvPr>
        </p:nvSpPr>
        <p:spPr>
          <a:xfrm>
            <a:off x="363254" y="1564640"/>
            <a:ext cx="11465492" cy="22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ubTitle" idx="1"/>
          </p:nvPr>
        </p:nvSpPr>
        <p:spPr>
          <a:xfrm>
            <a:off x="363254" y="3950888"/>
            <a:ext cx="11465492" cy="186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5" name="Google Shape;3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254" y="388306"/>
            <a:ext cx="5172814" cy="4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8" descr="R:\CENTRES\NCRM\Publicity\Logos\Other\TAB_col_white_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477" y="6249432"/>
            <a:ext cx="1181829" cy="50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8" descr="R:\CENTRES\NCRM\Publicity\Logos\Other\298px-University_of_Edinburgh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2607" y="6224270"/>
            <a:ext cx="504056" cy="50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8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4637" y="6262422"/>
            <a:ext cx="1853022" cy="46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8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3623" y="6270251"/>
            <a:ext cx="2164890" cy="459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0" y="1267297"/>
            <a:ext cx="12192000" cy="4838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ctrTitle"/>
          </p:nvPr>
        </p:nvSpPr>
        <p:spPr>
          <a:xfrm>
            <a:off x="363254" y="1564640"/>
            <a:ext cx="11465492" cy="22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63254" y="3950888"/>
            <a:ext cx="11465492" cy="186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4" name="Google Shape;4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254" y="388306"/>
            <a:ext cx="5172814" cy="4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9" descr="R:\CENTRES\NCRM\Publicity\Logos\Other\TAB_col_white_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477" y="6249432"/>
            <a:ext cx="1181829" cy="50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 descr="R:\CENTRES\NCRM\Publicity\Logos\Other\298px-University_of_Edinburgh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2607" y="6224270"/>
            <a:ext cx="504056" cy="50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4637" y="6252596"/>
            <a:ext cx="1853022" cy="46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9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3623" y="6270251"/>
            <a:ext cx="2164890" cy="459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4">
  <p:cSld name="Title Slide 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0" y="1267297"/>
            <a:ext cx="12192000" cy="48388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/>
          </p:nvPr>
        </p:nvSpPr>
        <p:spPr>
          <a:xfrm>
            <a:off x="363254" y="1564640"/>
            <a:ext cx="11465492" cy="22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1"/>
          </p:nvPr>
        </p:nvSpPr>
        <p:spPr>
          <a:xfrm>
            <a:off x="363254" y="3950888"/>
            <a:ext cx="11465492" cy="186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254" y="388306"/>
            <a:ext cx="5172814" cy="4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 descr="R:\CENTRES\NCRM\Publicity\Logos\Other\TAB_col_white_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477" y="6249432"/>
            <a:ext cx="1181829" cy="50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0" descr="R:\CENTRES\NCRM\Publicity\Logos\Other\298px-University_of_Edinburgh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2607" y="6224270"/>
            <a:ext cx="504056" cy="50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0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4637" y="6252596"/>
            <a:ext cx="1853022" cy="46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3623" y="6270251"/>
            <a:ext cx="2164890" cy="459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363254" y="967769"/>
            <a:ext cx="11452792" cy="332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363254" y="4314986"/>
            <a:ext cx="11452792" cy="189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89C"/>
              </a:buClr>
              <a:buSzPts val="2400"/>
              <a:buNone/>
              <a:defRPr sz="2400">
                <a:solidFill>
                  <a:srgbClr val="97989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C"/>
              </a:buClr>
              <a:buSzPts val="2000"/>
              <a:buNone/>
              <a:defRPr sz="2000">
                <a:solidFill>
                  <a:srgbClr val="97989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C"/>
              </a:buClr>
              <a:buSzPts val="1800"/>
              <a:buNone/>
              <a:defRPr sz="1800">
                <a:solidFill>
                  <a:srgbClr val="97989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C"/>
              </a:buClr>
              <a:buSzPts val="1600"/>
              <a:buNone/>
              <a:defRPr sz="1600">
                <a:solidFill>
                  <a:srgbClr val="97989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C"/>
              </a:buClr>
              <a:buSzPts val="1600"/>
              <a:buNone/>
              <a:defRPr sz="1600">
                <a:solidFill>
                  <a:srgbClr val="9798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C"/>
              </a:buClr>
              <a:buSzPts val="1600"/>
              <a:buNone/>
              <a:defRPr sz="1600">
                <a:solidFill>
                  <a:srgbClr val="9798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C"/>
              </a:buClr>
              <a:buSzPts val="1600"/>
              <a:buNone/>
              <a:defRPr sz="1600">
                <a:solidFill>
                  <a:srgbClr val="9798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C"/>
              </a:buClr>
              <a:buSzPts val="1600"/>
              <a:buNone/>
              <a:defRPr sz="1600">
                <a:solidFill>
                  <a:srgbClr val="9798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C"/>
              </a:buClr>
              <a:buSzPts val="1600"/>
              <a:buNone/>
              <a:defRPr sz="1600">
                <a:solidFill>
                  <a:srgbClr val="97989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363254" y="967769"/>
            <a:ext cx="114654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363254" y="2506275"/>
            <a:ext cx="11465492" cy="37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363254" y="967769"/>
            <a:ext cx="11465492" cy="972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363254" y="2178754"/>
            <a:ext cx="5618968" cy="4049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2"/>
          </p:nvPr>
        </p:nvSpPr>
        <p:spPr>
          <a:xfrm>
            <a:off x="6197252" y="2178754"/>
            <a:ext cx="5631494" cy="4049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body" idx="1"/>
          </p:nvPr>
        </p:nvSpPr>
        <p:spPr>
          <a:xfrm>
            <a:off x="363254" y="2506275"/>
            <a:ext cx="11465492" cy="37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title"/>
          </p:nvPr>
        </p:nvSpPr>
        <p:spPr>
          <a:xfrm>
            <a:off x="363254" y="967769"/>
            <a:ext cx="114654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2" name="Google Shape;12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6469694"/>
            <a:ext cx="12192000" cy="38830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363254" y="2138626"/>
            <a:ext cx="11465400" cy="21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Arial"/>
              <a:buNone/>
            </a:pPr>
            <a:r>
              <a:rPr lang="en-GB" sz="4400"/>
              <a:t>Using Smartphones in Multi-Modal Qualitative Research</a:t>
            </a:r>
            <a:br>
              <a:rPr lang="en-GB" sz="4400"/>
            </a:br>
            <a:r>
              <a:rPr lang="en-GB" sz="3200"/>
              <a:t> </a:t>
            </a:r>
            <a:endParaRPr sz="4400"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363254" y="4572000"/>
            <a:ext cx="11465492" cy="195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</a:pPr>
            <a:r>
              <a:rPr lang="en-GB" dirty="0"/>
              <a:t>Dr Dimitar Karadzhov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</a:pPr>
            <a:endParaRPr lang="en-GB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</a:pPr>
            <a:r>
              <a:rPr lang="en-GB" sz="1600" dirty="0"/>
              <a:t>Full resource, see: https://www.ncrm.ac.uk/resources/online/all/?id=20856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CDEE97-ED9B-36DE-6351-C72E88EADFE8}"/>
              </a:ext>
            </a:extLst>
          </p:cNvPr>
          <p:cNvSpPr txBox="1"/>
          <p:nvPr/>
        </p:nvSpPr>
        <p:spPr>
          <a:xfrm>
            <a:off x="409621" y="193449"/>
            <a:ext cx="114654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  <a:buSzPts val="1800"/>
            </a:pPr>
            <a:r>
              <a:rPr lang="en-US" sz="3600" b="1" i="0" u="none" strike="noStrike" cap="none" dirty="0">
                <a:solidFill>
                  <a:schemeClr val="accent2"/>
                </a:solidFill>
              </a:rPr>
              <a:t>Outline</a:t>
            </a:r>
          </a:p>
        </p:txBody>
      </p:sp>
      <p:sp>
        <p:nvSpPr>
          <p:cNvPr id="95" name="Google Shape;95;p2"/>
          <p:cNvSpPr txBox="1"/>
          <p:nvPr/>
        </p:nvSpPr>
        <p:spPr>
          <a:xfrm>
            <a:off x="363254" y="1649226"/>
            <a:ext cx="5542246" cy="435254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 anchorCtr="0">
            <a:normAutofit/>
          </a:bodyPr>
          <a:lstStyle/>
          <a:p>
            <a:pPr marL="457200" lvl="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b="1" i="0" u="none" strike="noStrike" cap="none" dirty="0">
                <a:solidFill>
                  <a:schemeClr val="accent2"/>
                </a:solidFill>
              </a:rPr>
              <a:t>Multi-modal research</a:t>
            </a:r>
            <a:r>
              <a:rPr lang="en-US" sz="2400" b="0" i="0" u="none" strike="noStrike" cap="none" dirty="0">
                <a:solidFill>
                  <a:schemeClr val="accent2"/>
                </a:solidFill>
              </a:rPr>
              <a:t>: offerings, applications, design considerations</a:t>
            </a:r>
          </a:p>
          <a:p>
            <a:pPr marL="457200" lvl="0" indent="-457200">
              <a:spcAft>
                <a:spcPts val="600"/>
              </a:spcAft>
              <a:buFont typeface="+mj-lt"/>
              <a:buAutoNum type="arabicPeriod"/>
            </a:pPr>
            <a:endParaRPr lang="en-US" sz="2400" b="0" i="0" u="none" strike="noStrike" cap="none" dirty="0">
              <a:solidFill>
                <a:schemeClr val="accent2"/>
              </a:solidFill>
            </a:endParaRPr>
          </a:p>
          <a:p>
            <a:pPr marL="457200" lvl="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accent2"/>
                </a:solidFill>
              </a:rPr>
              <a:t>Engaging hard-to-reach populations</a:t>
            </a:r>
            <a:r>
              <a:rPr lang="en-US" sz="2400" dirty="0">
                <a:solidFill>
                  <a:schemeClr val="accent2"/>
                </a:solidFill>
              </a:rPr>
              <a:t>: opportunities, risks and design adaptations</a:t>
            </a:r>
          </a:p>
          <a:p>
            <a:pPr marL="457200" lvl="0" indent="-457200">
              <a:spcAft>
                <a:spcPts val="600"/>
              </a:spcAft>
              <a:buFont typeface="+mj-lt"/>
              <a:buAutoNum type="arabicPeriod"/>
            </a:pPr>
            <a:endParaRPr lang="en-US" sz="2400" dirty="0">
              <a:solidFill>
                <a:schemeClr val="accent2"/>
              </a:solidFill>
            </a:endParaRPr>
          </a:p>
          <a:p>
            <a:pPr marL="457200" lvl="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accent2"/>
                </a:solidFill>
              </a:rPr>
              <a:t>Practical strategies </a:t>
            </a:r>
            <a:r>
              <a:rPr lang="en-US" sz="2400" dirty="0">
                <a:solidFill>
                  <a:schemeClr val="accent2"/>
                </a:solidFill>
              </a:rPr>
              <a:t>for ethics and funding applications involving smartphones</a:t>
            </a:r>
          </a:p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endParaRPr lang="en-US" sz="2400" b="0" i="0" u="none" strike="noStrike" cap="none" dirty="0">
              <a:solidFill>
                <a:schemeClr val="accent2"/>
              </a:solidFill>
            </a:endParaRPr>
          </a:p>
        </p:txBody>
      </p:sp>
      <p:pic>
        <p:nvPicPr>
          <p:cNvPr id="6" name="Picture 5" descr="A person using a cell phone&#10;&#10;AI-generated content may be incorrect.">
            <a:extLst>
              <a:ext uri="{FF2B5EF4-FFF2-40B4-BE49-F238E27FC236}">
                <a16:creationId xmlns:a16="http://schemas.microsoft.com/office/drawing/2014/main" id="{625ECCCA-EA12-0E08-8008-7513F2A3C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67" y="1117127"/>
            <a:ext cx="5917001" cy="39437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33263D5B-6F6C-9D20-D082-BF904602A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EA2617-96B4-488B-DF29-F6B8AA69461B}"/>
              </a:ext>
            </a:extLst>
          </p:cNvPr>
          <p:cNvSpPr txBox="1"/>
          <p:nvPr/>
        </p:nvSpPr>
        <p:spPr>
          <a:xfrm>
            <a:off x="270520" y="193449"/>
            <a:ext cx="114654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  <a:buSzPts val="1800"/>
            </a:pPr>
            <a:r>
              <a:rPr lang="en-US" sz="2800" b="1" i="0" u="none" strike="noStrike" cap="none" dirty="0">
                <a:solidFill>
                  <a:schemeClr val="accent2"/>
                </a:solidFill>
              </a:rPr>
              <a:t>Multi-Modal Qualitative Research</a:t>
            </a:r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46472593-5B37-A92F-9815-1592B9627E84}"/>
              </a:ext>
            </a:extLst>
          </p:cNvPr>
          <p:cNvSpPr txBox="1"/>
          <p:nvPr/>
        </p:nvSpPr>
        <p:spPr>
          <a:xfrm>
            <a:off x="363254" y="1649226"/>
            <a:ext cx="5542246" cy="435254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 anchorCtr="0">
            <a:normAutofit/>
          </a:bodyPr>
          <a:lstStyle/>
          <a:p>
            <a:pPr lvl="0">
              <a:spcAft>
                <a:spcPts val="600"/>
              </a:spcAft>
            </a:pPr>
            <a:endParaRPr lang="en-US" sz="2400" b="0" i="0" u="none" strike="noStrike" cap="none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451A8-8FFB-E625-B07B-FD3B05F8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63" y="1649226"/>
            <a:ext cx="5828370" cy="3893389"/>
          </a:xfrm>
          <a:prstGeom prst="rect">
            <a:avLst/>
          </a:prstGeom>
        </p:spPr>
      </p:pic>
      <p:sp>
        <p:nvSpPr>
          <p:cNvPr id="6" name="Google Shape;95;p2">
            <a:extLst>
              <a:ext uri="{FF2B5EF4-FFF2-40B4-BE49-F238E27FC236}">
                <a16:creationId xmlns:a16="http://schemas.microsoft.com/office/drawing/2014/main" id="{30740BF3-DCC4-5E84-D233-7EC8A6CD7DF2}"/>
              </a:ext>
            </a:extLst>
          </p:cNvPr>
          <p:cNvSpPr txBox="1"/>
          <p:nvPr/>
        </p:nvSpPr>
        <p:spPr>
          <a:xfrm>
            <a:off x="6618166" y="1519012"/>
            <a:ext cx="5303314" cy="485546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 anchorCtr="0">
            <a:normAutofit fontScale="92500" lnSpcReduction="10000"/>
          </a:bodyPr>
          <a:lstStyle/>
          <a:p>
            <a:pPr lvl="0">
              <a:spcAft>
                <a:spcPts val="600"/>
              </a:spcAft>
            </a:pPr>
            <a:r>
              <a:rPr lang="en-GB" sz="2400" b="0" i="0" u="none" strike="noStrike" cap="none" dirty="0">
                <a:solidFill>
                  <a:schemeClr val="accent2"/>
                </a:solidFill>
              </a:rPr>
              <a:t>Collection and integration of different data formats to gain a more comprehensive, multi-faceted understanding of a phenomenon</a:t>
            </a:r>
          </a:p>
          <a:p>
            <a:pPr lvl="0">
              <a:spcAft>
                <a:spcPts val="600"/>
              </a:spcAft>
            </a:pPr>
            <a:endParaRPr lang="en-GB" sz="2400" dirty="0">
              <a:solidFill>
                <a:schemeClr val="accent2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GB" sz="2400" dirty="0">
                <a:solidFill>
                  <a:schemeClr val="accent2"/>
                </a:solidFill>
              </a:rPr>
              <a:t>Triangulation and elaboration</a:t>
            </a:r>
          </a:p>
          <a:p>
            <a:pPr lvl="0">
              <a:spcAft>
                <a:spcPts val="600"/>
              </a:spcAft>
            </a:pPr>
            <a:endParaRPr lang="en-GB" sz="2400" dirty="0">
              <a:solidFill>
                <a:schemeClr val="accent2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GB" sz="2400" dirty="0">
                <a:solidFill>
                  <a:schemeClr val="accent2"/>
                </a:solidFill>
              </a:rPr>
              <a:t>Sequential or concurrent design</a:t>
            </a:r>
          </a:p>
          <a:p>
            <a:pPr lvl="0">
              <a:spcAft>
                <a:spcPts val="600"/>
              </a:spcAft>
            </a:pPr>
            <a:endParaRPr lang="en-US" sz="2400" b="0" i="0" u="none" strike="noStrike" cap="none" dirty="0">
              <a:solidFill>
                <a:schemeClr val="accent2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2400" dirty="0">
                <a:solidFill>
                  <a:schemeClr val="accent2"/>
                </a:solidFill>
              </a:rPr>
              <a:t>Choice of approach: degree of researcher involvement, participant demands (availability and abilities), app functionalities</a:t>
            </a:r>
            <a:endParaRPr lang="en-US" sz="2400" b="0" i="0" u="none" strike="noStrike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5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3A6C79E9-E292-BA01-10A5-9F0CE3B39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595415-EC9B-556B-DEA6-657FBC919226}"/>
              </a:ext>
            </a:extLst>
          </p:cNvPr>
          <p:cNvSpPr txBox="1"/>
          <p:nvPr/>
        </p:nvSpPr>
        <p:spPr>
          <a:xfrm>
            <a:off x="409621" y="193449"/>
            <a:ext cx="114654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  <a:buSzPts val="1800"/>
            </a:pPr>
            <a:r>
              <a:rPr lang="en-US" sz="3600" b="1" i="0" u="none" strike="noStrike" cap="none" dirty="0">
                <a:solidFill>
                  <a:schemeClr val="accent2"/>
                </a:solidFill>
              </a:rPr>
              <a:t>Examples</a:t>
            </a:r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DF545EC6-4C87-7D13-95A7-68D555E94D02}"/>
              </a:ext>
            </a:extLst>
          </p:cNvPr>
          <p:cNvSpPr txBox="1"/>
          <p:nvPr/>
        </p:nvSpPr>
        <p:spPr>
          <a:xfrm>
            <a:off x="363254" y="3193575"/>
            <a:ext cx="7415970" cy="294791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 anchorCtr="0">
            <a:normAutofit/>
          </a:bodyPr>
          <a:lstStyle/>
          <a:p>
            <a:pPr lvl="0">
              <a:spcAft>
                <a:spcPts val="600"/>
              </a:spcAft>
            </a:pPr>
            <a:endParaRPr lang="en-US" sz="2400" b="0" i="0" u="none" strike="noStrike" cap="none" dirty="0">
              <a:solidFill>
                <a:schemeClr val="accent2"/>
              </a:solidFill>
            </a:endParaRPr>
          </a:p>
        </p:txBody>
      </p:sp>
      <p:pic>
        <p:nvPicPr>
          <p:cNvPr id="5" name="Picture 4" descr="A person sitting on stairs&#10;&#10;AI-generated content may be incorrect.">
            <a:extLst>
              <a:ext uri="{FF2B5EF4-FFF2-40B4-BE49-F238E27FC236}">
                <a16:creationId xmlns:a16="http://schemas.microsoft.com/office/drawing/2014/main" id="{8C8D5E9B-B6C2-779B-5682-3A78EC3B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666" y="592533"/>
            <a:ext cx="3479447" cy="4870863"/>
          </a:xfrm>
          <a:prstGeom prst="rect">
            <a:avLst/>
          </a:prstGeom>
        </p:spPr>
      </p:pic>
      <p:pic>
        <p:nvPicPr>
          <p:cNvPr id="7" name="Picture 6" descr="A group of people sitting on a bus&#10;&#10;AI-generated content may be incorrect.">
            <a:extLst>
              <a:ext uri="{FF2B5EF4-FFF2-40B4-BE49-F238E27FC236}">
                <a16:creationId xmlns:a16="http://schemas.microsoft.com/office/drawing/2014/main" id="{4C117A9E-9B73-D22F-DF69-BEB629BB7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98" y="188461"/>
            <a:ext cx="3613988" cy="240932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F1C4C7F-2083-9D58-6EEE-B75D2FD97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312208"/>
              </p:ext>
            </p:extLst>
          </p:nvPr>
        </p:nvGraphicFramePr>
        <p:xfrm>
          <a:off x="182227" y="2783407"/>
          <a:ext cx="7828837" cy="35598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39434">
                  <a:extLst>
                    <a:ext uri="{9D8B030D-6E8A-4147-A177-3AD203B41FA5}">
                      <a16:colId xmlns:a16="http://schemas.microsoft.com/office/drawing/2014/main" val="3131415636"/>
                    </a:ext>
                  </a:extLst>
                </a:gridCol>
                <a:gridCol w="3189403">
                  <a:extLst>
                    <a:ext uri="{9D8B030D-6E8A-4147-A177-3AD203B41FA5}">
                      <a16:colId xmlns:a16="http://schemas.microsoft.com/office/drawing/2014/main" val="2924266632"/>
                    </a:ext>
                  </a:extLst>
                </a:gridCol>
              </a:tblGrid>
              <a:tr h="71197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Research Topic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Data Modalities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9365625"/>
                  </a:ext>
                </a:extLst>
              </a:tr>
              <a:tr h="711977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Asylum-seekers’ sense of community and belonging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TEXT, IMAGES, GPS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892183"/>
                  </a:ext>
                </a:extLst>
              </a:tr>
              <a:tr h="711977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Frontline healthcare workers’ coping with 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TEXT, VIDEO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558078"/>
                  </a:ext>
                </a:extLst>
              </a:tr>
              <a:tr h="711977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Role of music in mental health recovery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AUDIO, ELICITATION INTERVIEWS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143212"/>
                  </a:ext>
                </a:extLst>
              </a:tr>
              <a:tr h="711977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Homelessness and neighbourhoods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TEXT, IMAGES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20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61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635A97A8-519E-FD07-93BF-BCE4ED9A8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03152F-B503-475E-DA2A-04FB02197760}"/>
              </a:ext>
            </a:extLst>
          </p:cNvPr>
          <p:cNvSpPr txBox="1"/>
          <p:nvPr/>
        </p:nvSpPr>
        <p:spPr>
          <a:xfrm>
            <a:off x="294602" y="176196"/>
            <a:ext cx="5927920" cy="146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A5CB7"/>
              </a:buClr>
              <a:buSzPts val="18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3A5CB7"/>
                </a:solidFill>
              </a:rPr>
              <a:t>Key Considerations in Multi-Modal Research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3A5CB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AC22216A-F353-349D-F212-9CC8743DE6F2}"/>
              </a:ext>
            </a:extLst>
          </p:cNvPr>
          <p:cNvSpPr txBox="1"/>
          <p:nvPr/>
        </p:nvSpPr>
        <p:spPr>
          <a:xfrm>
            <a:off x="362309" y="1696527"/>
            <a:ext cx="5680497" cy="469852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 anchorCtr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Affordances and limitations of different data modalities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3A5CB7"/>
                </a:solidFill>
              </a:rPr>
              <a:t>Suitability of research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Appropriateness of modalities for participants’ habits, preferences and contexts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3A5CB7"/>
                </a:solidFill>
              </a:rPr>
              <a:t>Tailored ethics protocols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Analytic complexity and coherence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3A5CB7"/>
                </a:solidFill>
              </a:rPr>
              <a:t>Epistemological congruity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A5CB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hand holding a phone and a computer&#10;&#10;AI-generated content may be incorrect.">
            <a:extLst>
              <a:ext uri="{FF2B5EF4-FFF2-40B4-BE49-F238E27FC236}">
                <a16:creationId xmlns:a16="http://schemas.microsoft.com/office/drawing/2014/main" id="{AF968CBB-5CC6-3F59-88EC-045E5BAB0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2" y="885645"/>
            <a:ext cx="5680497" cy="37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9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9739C028-2113-BBCC-DC92-4B9917D1E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AA719-86E6-EFCF-6841-3D55D316E6EA}"/>
              </a:ext>
            </a:extLst>
          </p:cNvPr>
          <p:cNvSpPr txBox="1"/>
          <p:nvPr/>
        </p:nvSpPr>
        <p:spPr>
          <a:xfrm>
            <a:off x="294602" y="176196"/>
            <a:ext cx="5927920" cy="146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A5CB7"/>
              </a:buClr>
              <a:buSzPts val="1800"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3A5CB7"/>
                </a:solidFill>
              </a:rPr>
              <a:t>Engaging Hard-to-Reach Populations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A5CB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52088E5E-B32A-4116-346B-57A9E8BF22DB}"/>
              </a:ext>
            </a:extLst>
          </p:cNvPr>
          <p:cNvSpPr txBox="1"/>
          <p:nvPr/>
        </p:nvSpPr>
        <p:spPr>
          <a:xfrm>
            <a:off x="340611" y="1886310"/>
            <a:ext cx="5214799" cy="349657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 anchorCtr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Accessibility and flexibility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3A5CB7"/>
                </a:solidFill>
              </a:rPr>
              <a:t>Trust and comfort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Burden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3A5CB7"/>
                </a:solidFill>
              </a:rPr>
              <a:t>Boundaries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Safety and stigma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2400" dirty="0">
              <a:solidFill>
                <a:srgbClr val="3A5CB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B5F00-145D-C9BF-98C6-CCD53F096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893" y="1972573"/>
            <a:ext cx="3048783" cy="4572000"/>
          </a:xfrm>
          <a:prstGeom prst="rect">
            <a:avLst/>
          </a:prstGeom>
        </p:spPr>
      </p:pic>
      <p:pic>
        <p:nvPicPr>
          <p:cNvPr id="9" name="Picture 8" descr="A person sitting on a bench&#10;&#10;AI-generated content may be incorrect.">
            <a:extLst>
              <a:ext uri="{FF2B5EF4-FFF2-40B4-BE49-F238E27FC236}">
                <a16:creationId xmlns:a16="http://schemas.microsoft.com/office/drawing/2014/main" id="{1F4F50D7-5D7B-A64C-B4A1-1A59ADCC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649" y="176196"/>
            <a:ext cx="3625833" cy="50751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9A9E69-20E9-DEFD-7905-CF9A331A7068}"/>
              </a:ext>
            </a:extLst>
          </p:cNvPr>
          <p:cNvSpPr txBox="1"/>
          <p:nvPr/>
        </p:nvSpPr>
        <p:spPr>
          <a:xfrm>
            <a:off x="1709333" y="5498604"/>
            <a:ext cx="5306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Karadzhov (2021): Mobile phone diaries and homelessness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86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77E6F6A5-F444-FD96-77DB-7336A4A0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1DA931-E916-394B-0A24-D76B7184ADCA}"/>
              </a:ext>
            </a:extLst>
          </p:cNvPr>
          <p:cNvSpPr txBox="1"/>
          <p:nvPr/>
        </p:nvSpPr>
        <p:spPr>
          <a:xfrm>
            <a:off x="250021" y="383230"/>
            <a:ext cx="6307481" cy="150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A5CB7"/>
              </a:buClr>
              <a:buSzPts val="1800"/>
              <a:buFont typeface="Arial"/>
              <a:buNone/>
              <a:tabLst/>
              <a:defRPr/>
            </a:pPr>
            <a:r>
              <a:rPr lang="en-GB" sz="3200" b="1" i="0" u="none" strike="noStrike" dirty="0">
                <a:solidFill>
                  <a:srgbClr val="3A5CB7"/>
                </a:solidFill>
                <a:effectLst/>
                <a:latin typeface="Arial" panose="020B0604020202020204" pitchFamily="34" charset="0"/>
              </a:rPr>
              <a:t>Practical Strategies for Rigorous, Ethical and Fundable Research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A5CB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F04B5451-C0A5-61D7-0421-33631F5C4028}"/>
              </a:ext>
            </a:extLst>
          </p:cNvPr>
          <p:cNvSpPr txBox="1"/>
          <p:nvPr/>
        </p:nvSpPr>
        <p:spPr>
          <a:xfrm>
            <a:off x="534837" y="2300377"/>
            <a:ext cx="5842959" cy="384738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 anchorCtr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Feasibility and efficiency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privacy and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collection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Permissions and participant control</a:t>
            </a:r>
            <a:endParaRPr lang="en-GB" sz="2400" dirty="0">
              <a:solidFill>
                <a:srgbClr val="3A5CB7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3A5CB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analysis and representation</a:t>
            </a:r>
          </a:p>
        </p:txBody>
      </p:sp>
      <p:pic>
        <p:nvPicPr>
          <p:cNvPr id="3" name="Picture 2" descr="A white and purple cell phones&#10;&#10;AI-generated content may be incorrect.">
            <a:extLst>
              <a:ext uri="{FF2B5EF4-FFF2-40B4-BE49-F238E27FC236}">
                <a16:creationId xmlns:a16="http://schemas.microsoft.com/office/drawing/2014/main" id="{6E302C35-8166-4A19-694B-2771719E6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09" y="689074"/>
            <a:ext cx="5345931" cy="40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2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0" y="3597972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www.ncrm.ac.uk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RM">
      <a:dk1>
        <a:srgbClr val="545860"/>
      </a:dk1>
      <a:lt1>
        <a:srgbClr val="FFFFFF"/>
      </a:lt1>
      <a:dk2>
        <a:srgbClr val="545860"/>
      </a:dk2>
      <a:lt2>
        <a:srgbClr val="E7E6E6"/>
      </a:lt2>
      <a:accent1>
        <a:srgbClr val="5BC3F5"/>
      </a:accent1>
      <a:accent2>
        <a:srgbClr val="3A5CB7"/>
      </a:accent2>
      <a:accent3>
        <a:srgbClr val="FFB653"/>
      </a:accent3>
      <a:accent4>
        <a:srgbClr val="E56B59"/>
      </a:accent4>
      <a:accent5>
        <a:srgbClr val="545860"/>
      </a:accent5>
      <a:accent6>
        <a:srgbClr val="E7E6E6"/>
      </a:accent6>
      <a:hlink>
        <a:srgbClr val="3A5CB7"/>
      </a:hlink>
      <a:folHlink>
        <a:srgbClr val="E56B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249</Words>
  <Application>Microsoft Office PowerPoint</Application>
  <PresentationFormat>Widescreen</PresentationFormat>
  <Paragraphs>52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Using Smartphones in Multi-Modal Qualitative Research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Martin Blunt</dc:creator>
  <cp:lastModifiedBy>Gil Dekel</cp:lastModifiedBy>
  <cp:revision>32</cp:revision>
  <dcterms:created xsi:type="dcterms:W3CDTF">2020-05-12T14:44:09Z</dcterms:created>
  <dcterms:modified xsi:type="dcterms:W3CDTF">2025-05-12T10:42:15Z</dcterms:modified>
</cp:coreProperties>
</file>